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Anybody Medium"/>
      <p:regular r:id="rId41"/>
      <p:bold r:id="rId42"/>
      <p:italic r:id="rId43"/>
      <p:boldItalic r:id="rId44"/>
    </p:embeddedFont>
    <p:embeddedFont>
      <p:font typeface="Gill Sans"/>
      <p:regular r:id="rId45"/>
      <p:bold r:id="rId46"/>
    </p:embeddedFont>
    <p:embeddedFont>
      <p:font typeface="Anybody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aeFNQXpZE26GmWfbiZ5cSM1r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C7B30C-8F4D-4AEE-891E-3F630EFFAE90}">
  <a:tblStyle styleId="{5EC7B30C-8F4D-4AEE-891E-3F630EFFAE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5FD0603-61AC-43E3-9317-27A84531E1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E7A3EC9-7C37-4D18-9834-2CE80E6C61C3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nybodyMedium-bold.fntdata"/><Relationship Id="rId41" Type="http://schemas.openxmlformats.org/officeDocument/2006/relationships/font" Target="fonts/AnybodyMedium-regular.fntdata"/><Relationship Id="rId44" Type="http://schemas.openxmlformats.org/officeDocument/2006/relationships/font" Target="fonts/AnybodyMedium-boldItalic.fntdata"/><Relationship Id="rId43" Type="http://schemas.openxmlformats.org/officeDocument/2006/relationships/font" Target="fonts/AnybodyMedium-italic.fntdata"/><Relationship Id="rId46" Type="http://schemas.openxmlformats.org/officeDocument/2006/relationships/font" Target="fonts/GillSans-bold.fntdata"/><Relationship Id="rId45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nybody-bold.fntdata"/><Relationship Id="rId47" Type="http://schemas.openxmlformats.org/officeDocument/2006/relationships/font" Target="fonts/Anybody-regular.fntdata"/><Relationship Id="rId49" Type="http://schemas.openxmlformats.org/officeDocument/2006/relationships/font" Target="fonts/Anybod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Anybody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ba48edf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70" name="Google Shape;170;g30ba48edf5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5cfc094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78" name="Google Shape;178;g2d5cfc0943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5cfc0943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5cfc094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a075b563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a075b56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80a514f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01" name="Google Shape;201;g3180a514fe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447ec6a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15" name="Google Shape;215;g31447ec6a6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222" name="Google Shape;2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962d639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962d639b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447ec6a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447ec6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447ec6a6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447ec6a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275" name="Google Shape;2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80a514fe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80a514f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18e991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1418e991d0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80a514fe4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80a514f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maricio</a:t>
            </a:r>
            <a:endParaRPr/>
          </a:p>
        </p:txBody>
      </p:sp>
      <p:sp>
        <p:nvSpPr>
          <p:cNvPr id="385" name="Google Shape;3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80a514fe4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80a514fe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18e991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1418e991d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80a514fe4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80a514f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ambos</a:t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18e991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418e991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447ec6a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49" name="Google Shape;149;g31447ec6a6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447ec6a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marcos</a:t>
            </a:r>
            <a:endParaRPr/>
          </a:p>
        </p:txBody>
      </p:sp>
      <p:sp>
        <p:nvSpPr>
          <p:cNvPr id="156" name="Google Shape;156;g31447ec6a6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mauricio</a:t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6"/>
          <p:cNvSpPr txBox="1"/>
          <p:nvPr>
            <p:ph type="title"/>
          </p:nvPr>
        </p:nvSpPr>
        <p:spPr>
          <a:xfrm rot="5400000">
            <a:off x="7614700" y="1949100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 rot="5400000">
            <a:off x="2286218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0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" name="Google Shape;46;p3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3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25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25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b="1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5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-1" l="16585" r="38758" t="0"/>
          <a:stretch/>
        </p:blipFill>
        <p:spPr>
          <a:xfrm>
            <a:off x="-1" y="10"/>
            <a:ext cx="45879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rgbClr val="11699F">
                  <a:alpha val="72941"/>
                </a:srgb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rgbClr val="2950E7">
                  <a:alpha val="36862"/>
                </a:srgbClr>
              </a:gs>
              <a:gs pos="98000">
                <a:srgbClr val="D517CC">
                  <a:alpha val="65882"/>
                </a:srgbClr>
              </a:gs>
              <a:gs pos="100000">
                <a:srgbClr val="D517CC">
                  <a:alpha val="65882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0">
                <a:srgbClr val="178DD5">
                  <a:alpha val="38823"/>
                </a:srgbClr>
              </a:gs>
              <a:gs pos="22000">
                <a:srgbClr val="178DD5">
                  <a:alpha val="38823"/>
                </a:srgbClr>
              </a:gs>
              <a:gs pos="82000">
                <a:srgbClr val="2950E7">
                  <a:alpha val="18823"/>
                </a:srgbClr>
              </a:gs>
              <a:gs pos="100000">
                <a:srgbClr val="2950E7">
                  <a:alpha val="18823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D9D0F8">
                  <a:alpha val="0"/>
                </a:srgbClr>
              </a:gs>
              <a:gs pos="39000">
                <a:srgbClr val="D9D0F8">
                  <a:alpha val="0"/>
                </a:srgbClr>
              </a:gs>
              <a:gs pos="100000">
                <a:srgbClr val="178DD5">
                  <a:alpha val="17647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"/>
          <p:cNvSpPr txBox="1"/>
          <p:nvPr>
            <p:ph type="ctrTitle"/>
          </p:nvPr>
        </p:nvSpPr>
        <p:spPr>
          <a:xfrm>
            <a:off x="3042146" y="567750"/>
            <a:ext cx="6133656" cy="9679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BECA FÁCIL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5039999" y="4793128"/>
            <a:ext cx="6285413" cy="1141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s-CL" sz="1400">
                <a:solidFill>
                  <a:schemeClr val="lt1"/>
                </a:solidFill>
              </a:rPr>
              <a:t>MAURICIO CHACANA – MARCOS CEBALLOS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7679728" y="1536559"/>
            <a:ext cx="41695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Portafolio de título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a48edf5b_0_8"/>
          <p:cNvSpPr txBox="1"/>
          <p:nvPr>
            <p:ph type="title"/>
          </p:nvPr>
        </p:nvSpPr>
        <p:spPr>
          <a:xfrm>
            <a:off x="4012975" y="0"/>
            <a:ext cx="6194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Arquitectura</a:t>
            </a:r>
            <a:endParaRPr/>
          </a:p>
        </p:txBody>
      </p:sp>
      <p:sp>
        <p:nvSpPr>
          <p:cNvPr id="173" name="Google Shape;173;g30ba48edf5b_0_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30ba48edf5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0ba48edf5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99" y="946525"/>
            <a:ext cx="9145775" cy="5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5cfc09430_0_3"/>
          <p:cNvSpPr txBox="1"/>
          <p:nvPr>
            <p:ph type="title"/>
          </p:nvPr>
        </p:nvSpPr>
        <p:spPr>
          <a:xfrm>
            <a:off x="4012975" y="0"/>
            <a:ext cx="6194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Arquitectura</a:t>
            </a:r>
            <a:endParaRPr/>
          </a:p>
        </p:txBody>
      </p:sp>
      <p:pic>
        <p:nvPicPr>
          <p:cNvPr id="181" name="Google Shape;181;g2d5cfc0943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5cfc0943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24" y="828679"/>
            <a:ext cx="10241401" cy="576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5cfc09430_0_12"/>
          <p:cNvSpPr txBox="1"/>
          <p:nvPr>
            <p:ph type="title"/>
          </p:nvPr>
        </p:nvSpPr>
        <p:spPr>
          <a:xfrm>
            <a:off x="975300" y="194277"/>
            <a:ext cx="10241400" cy="54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</a:t>
            </a:r>
            <a:endParaRPr/>
          </a:p>
        </p:txBody>
      </p:sp>
      <p:sp>
        <p:nvSpPr>
          <p:cNvPr id="188" name="Google Shape;188;g2d5cfc09430_0_12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2d5cfc0943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38" y="890612"/>
            <a:ext cx="11181573" cy="55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a075b563e_1_0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a075b563e_1_0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0a075b563e_1_0"/>
          <p:cNvSpPr txBox="1"/>
          <p:nvPr>
            <p:ph type="title"/>
          </p:nvPr>
        </p:nvSpPr>
        <p:spPr>
          <a:xfrm>
            <a:off x="108575" y="309350"/>
            <a:ext cx="119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Modelo de Datos</a:t>
            </a:r>
            <a:endParaRPr/>
          </a:p>
        </p:txBody>
      </p:sp>
      <p:pic>
        <p:nvPicPr>
          <p:cNvPr id="197" name="Google Shape;197;g30a075b563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0a075b563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726" y="1035475"/>
            <a:ext cx="7013876" cy="49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80a514fe4_0_6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3180a514fe4_0_6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g3180a514fe4_0_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g3180a514fe4_0_6"/>
          <p:cNvSpPr/>
          <p:nvPr/>
        </p:nvSpPr>
        <p:spPr>
          <a:xfrm flipH="1"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74901"/>
                </a:srgbClr>
              </a:gs>
              <a:gs pos="100000">
                <a:srgbClr val="EF68E9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g3180a514fe4_0_6"/>
          <p:cNvSpPr/>
          <p:nvPr/>
        </p:nvSpPr>
        <p:spPr>
          <a:xfrm rot="10800000">
            <a:off x="-1" y="-7620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49803"/>
                </a:srgbClr>
              </a:gs>
              <a:gs pos="49000">
                <a:srgbClr val="2950E7">
                  <a:alpha val="49803"/>
                </a:srgbClr>
              </a:gs>
              <a:gs pos="100000">
                <a:srgbClr val="D517CC">
                  <a:alpha val="73725"/>
                </a:srgbClr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g3180a514fe4_0_6"/>
          <p:cNvSpPr/>
          <p:nvPr/>
        </p:nvSpPr>
        <p:spPr>
          <a:xfrm flipH="1" rot="10800000">
            <a:off x="-2" y="0"/>
            <a:ext cx="6096000" cy="6858000"/>
          </a:xfrm>
          <a:prstGeom prst="rect">
            <a:avLst/>
          </a:prstGeom>
          <a:gradFill>
            <a:gsLst>
              <a:gs pos="0">
                <a:srgbClr val="D517CC">
                  <a:alpha val="16862"/>
                </a:srgbClr>
              </a:gs>
              <a:gs pos="85000">
                <a:srgbClr val="4922D7">
                  <a:alpha val="40000"/>
                </a:srgbClr>
              </a:gs>
              <a:gs pos="100000">
                <a:srgbClr val="4922D7">
                  <a:alpha val="40000"/>
                </a:srgbClr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g3180a514fe4_0_6"/>
          <p:cNvSpPr/>
          <p:nvPr/>
        </p:nvSpPr>
        <p:spPr>
          <a:xfrm flipH="1" rot="5400000">
            <a:off x="3459797" y="-2570048"/>
            <a:ext cx="5116298" cy="10256768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8F77E9">
                  <a:alpha val="2745"/>
                </a:srgbClr>
              </a:gs>
              <a:gs pos="7000">
                <a:srgbClr val="8F77E9">
                  <a:alpha val="2745"/>
                </a:srgbClr>
              </a:gs>
              <a:gs pos="100000">
                <a:srgbClr val="8F77E9">
                  <a:alpha val="36862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g3180a514fe4_0_6"/>
          <p:cNvSpPr txBox="1"/>
          <p:nvPr>
            <p:ph type="title"/>
          </p:nvPr>
        </p:nvSpPr>
        <p:spPr>
          <a:xfrm>
            <a:off x="1524000" y="291644"/>
            <a:ext cx="9144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CL" sz="4400">
                <a:solidFill>
                  <a:schemeClr val="lt1"/>
                </a:solidFill>
              </a:rPr>
              <a:t>Historias de Usuario</a:t>
            </a:r>
            <a:endParaRPr/>
          </a:p>
        </p:txBody>
      </p:sp>
      <p:pic>
        <p:nvPicPr>
          <p:cNvPr id="211" name="Google Shape;211;g3180a514fe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g3180a514fe4_0_6"/>
          <p:cNvGraphicFramePr/>
          <p:nvPr/>
        </p:nvGraphicFramePr>
        <p:xfrm>
          <a:off x="691275" y="167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{5EC7B30C-8F4D-4AEE-891E-3F630EFFAE90}</a:tableStyleId>
              </a:tblPr>
              <a:tblGrid>
                <a:gridCol w="504350"/>
                <a:gridCol w="1058925"/>
                <a:gridCol w="1532975"/>
                <a:gridCol w="2010150"/>
                <a:gridCol w="3837725"/>
                <a:gridCol w="1865300"/>
              </a:tblGrid>
              <a:tr h="272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Historias de Usuario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gridSpan="2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sz="1000" u="none" cap="none" strike="noStrike"/>
                        <a:t>Criterio de Aceptación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 hMerge="1"/>
              </a:tr>
              <a:tr h="49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ID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Como...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Necesito...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L" u="none" cap="none" strike="noStrike"/>
                        <a:t>Para...</a:t>
                      </a:r>
                      <a:endParaRPr b="1"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 vMerge="1"/>
                <a:tc hMerge="1" vMerge="1"/>
              </a:tr>
              <a:tr h="94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H01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Alumno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Medir mis conocimientos sobre becas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Postular a las becas y financiar mi carrera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Un cuestionario evaluado que permita conocer mi puntaje al momento de responder las preguntas.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1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2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Admisión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Ver el progreso de los alumnos y apoyarlos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Asegurarse de que todos los alumnos puedan conocer sus beneficios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Poder ver los resultados de los alumnos al momento realizar el cuestionario.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4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3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/>
                        <a:t>Admisión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Poder generar un reporte en excel 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Obtener respaldo de los datos </a:t>
                      </a:r>
                      <a:r>
                        <a:rPr lang="es-CL"/>
                        <a:t>importantes</a:t>
                      </a:r>
                      <a:r>
                        <a:rPr lang="es-CL"/>
                        <a:t> y </a:t>
                      </a:r>
                      <a:r>
                        <a:rPr lang="es-CL"/>
                        <a:t>comunicarse</a:t>
                      </a:r>
                      <a:r>
                        <a:rPr lang="es-CL"/>
                        <a:t> con el alumno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Lograr generar reportes en excel con la </a:t>
                      </a:r>
                      <a:r>
                        <a:rPr lang="es-CL"/>
                        <a:t>información</a:t>
                      </a:r>
                      <a:r>
                        <a:rPr lang="es-CL"/>
                        <a:t> de contacto de los alumnos mostrados en pantalla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71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-CL" u="none" cap="none" strike="noStrike"/>
                        <a:t>H0</a:t>
                      </a:r>
                      <a:r>
                        <a:rPr lang="es-CL"/>
                        <a:t>4</a:t>
                      </a:r>
                      <a:endParaRPr u="none" cap="none" strike="noStrike"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CL">
                          <a:solidFill>
                            <a:schemeClr val="dk1"/>
                          </a:solidFill>
                        </a:rPr>
                        <a:t>Admisión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Ver estadísticas del uso del sistema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Ajustar las campañas y estrategias de comunicación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Extraer las estadísticas de los alumnos que ingresaron, completaron los test, postulaciones, entre otras, para poder generar nuevas estrategias.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447ec6a6a_0_22"/>
          <p:cNvSpPr txBox="1"/>
          <p:nvPr>
            <p:ph type="title"/>
          </p:nvPr>
        </p:nvSpPr>
        <p:spPr>
          <a:xfrm>
            <a:off x="4103850" y="87275"/>
            <a:ext cx="7332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CRONOGRAMA</a:t>
            </a:r>
            <a:endParaRPr/>
          </a:p>
        </p:txBody>
      </p:sp>
      <p:pic>
        <p:nvPicPr>
          <p:cNvPr id="218" name="Google Shape;218;g31447ec6a6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g31447ec6a6a_0_22"/>
          <p:cNvGraphicFramePr/>
          <p:nvPr/>
        </p:nvGraphicFramePr>
        <p:xfrm>
          <a:off x="111375" y="7681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{95FD0603-61AC-43E3-9317-27A84531E1C1}</a:tableStyleId>
              </a:tblPr>
              <a:tblGrid>
                <a:gridCol w="1405275"/>
                <a:gridCol w="562125"/>
                <a:gridCol w="546500"/>
                <a:gridCol w="593325"/>
                <a:gridCol w="499650"/>
                <a:gridCol w="546500"/>
                <a:gridCol w="546500"/>
                <a:gridCol w="640175"/>
                <a:gridCol w="452825"/>
                <a:gridCol w="546500"/>
                <a:gridCol w="546500"/>
                <a:gridCol w="546500"/>
                <a:gridCol w="624550"/>
                <a:gridCol w="562125"/>
                <a:gridCol w="546500"/>
                <a:gridCol w="546500"/>
                <a:gridCol w="382850"/>
                <a:gridCol w="382850"/>
                <a:gridCol w="562125"/>
                <a:gridCol w="546500"/>
                <a:gridCol w="382850"/>
              </a:tblGrid>
              <a:tr h="3417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3467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471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y planificación del proyecto.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roles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471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Historias de Usuarios y Épicas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Backlog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Arquitectura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Prototipado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1: Fase 1 (avance)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2: Fase 2 (avance)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23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3: Fase 2 (Final)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43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 y retrospectiva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8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</a:tr>
              <a:tr h="3790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i="1" lang="es-CL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4: Fase 3 (Presentación final)</a:t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i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0</a:t>
            </a:r>
            <a:endParaRPr/>
          </a:p>
        </p:txBody>
      </p:sp>
      <p:sp>
        <p:nvSpPr>
          <p:cNvPr id="225" name="Google Shape;225;p4"/>
          <p:cNvSpPr txBox="1"/>
          <p:nvPr>
            <p:ph idx="1" type="body"/>
          </p:nvPr>
        </p:nvSpPr>
        <p:spPr>
          <a:xfrm>
            <a:off x="1371600" y="2112275"/>
            <a:ext cx="62193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Duración:  1 SEMANA (23/09 - 27/09)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1.5 Guia Estudiante Fase 1 Definición Proyecto APT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Una fase de preparación clave, donde se establecen los fundamentos del proyecto, como la definición del backlog inicial, la configuración del entorno de trabajo, la formación del equipo y la alineación de objetivos.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ybody Medium"/>
              <a:buChar char="•"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Establecer las herramientas, entornos de desarrollo local, servidores, control de versiones, y cualquier infraestructura técnica necesaria para el equipo.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700" y="2112275"/>
            <a:ext cx="31146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3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13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13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13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13"/>
          <p:cNvSpPr/>
          <p:nvPr/>
        </p:nvSpPr>
        <p:spPr>
          <a:xfrm rot="6100492">
            <a:off x="-752289" y="1199324"/>
            <a:ext cx="4811682" cy="409154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13"/>
          <p:cNvSpPr txBox="1"/>
          <p:nvPr>
            <p:ph type="title"/>
          </p:nvPr>
        </p:nvSpPr>
        <p:spPr>
          <a:xfrm>
            <a:off x="474243" y="986118"/>
            <a:ext cx="32367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0 - BACKLOG</a:t>
            </a:r>
            <a:endParaRPr/>
          </a:p>
        </p:txBody>
      </p:sp>
      <p:pic>
        <p:nvPicPr>
          <p:cNvPr descr="Ejecutar"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p13"/>
          <p:cNvGraphicFramePr/>
          <p:nvPr/>
        </p:nvGraphicFramePr>
        <p:xfrm>
          <a:off x="40912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1361250"/>
                <a:gridCol w="2829975"/>
                <a:gridCol w="1731425"/>
                <a:gridCol w="859750"/>
                <a:gridCol w="1265725"/>
              </a:tblGrid>
              <a:tr h="79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Identificador (ID) de item de product backlog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Enunciado del item de Product Backlog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Tarea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Dueño / Voluntario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Estatus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  <a:extLst>
                      <a:ext uri="http://customooxmlschemas.google.com/">
                        <go:slidesCustomData xmlns:go="http://customooxmlschemas.google.com/" cellId="241:0:4"/>
                      </a:ext>
                    </a:extLst>
                  </a:tcPr>
                </a:tc>
              </a:tr>
              <a:tr h="41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1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Equipo de desarrollo, necesitamos abarcar nuestro informe de "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Guía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Definicion APT" Para establecer y regular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nuestro Sprint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cronogramas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Definir Sprints a trabajar, Tiempos y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límites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2:4"/>
                      </a:ext>
                    </a:extLst>
                  </a:tcPr>
                </a:tc>
              </a:tr>
              <a:tr h="120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desarrollador, necesito preparar el entorno de desarrollo, con la finalidad de empezar la construcción de la plataforma.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Instalar Visual Studio Code, configurar repositorios, y entornos locales de desarrollo (Node.js, Google Cloud, etc.)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3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desarrollador, preparar un entorno en el cual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estén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guardados todos los documentos realizados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 repositorio en Git hub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4:4"/>
                      </a:ext>
                    </a:extLst>
                  </a:tcPr>
                </a:tc>
              </a:tr>
              <a:tr h="120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equipo técnico, necesito realizar un análisis de viabilidad técnica, con la finalidad de evaluar tecnologías a usar.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Investigar y seleccionar tecnologías clave (frameworks, bases de datos, plataformas de despliegue, etc.).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5:4"/>
                      </a:ext>
                    </a:extLst>
                  </a:tcPr>
                </a:tc>
              </a:tr>
              <a:tr h="100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analista, necesito definir los requerimientos funcionales y no funcionales del sistema, con la finalidad de planificar el proyecto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Reunir a las partes interesadas y elaborar un documento de requerimientos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4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1:6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42" name="Google Shape;24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16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250" name="Google Shape;250;p16"/>
          <p:cNvPicPr preferRelativeResize="0"/>
          <p:nvPr/>
        </p:nvPicPr>
        <p:blipFill rotWithShape="1">
          <a:blip r:embed="rId3">
            <a:alphaModFix/>
          </a:blip>
          <a:srcRect b="21129" l="0" r="0" t="24259"/>
          <a:stretch/>
        </p:blipFill>
        <p:spPr>
          <a:xfrm>
            <a:off x="-2" y="10"/>
            <a:ext cx="12192002" cy="4461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/>
          <p:nvPr/>
        </p:nvSpPr>
        <p:spPr>
          <a:xfrm flipH="1" rot="10800000">
            <a:off x="0" y="4460827"/>
            <a:ext cx="12192003" cy="2397392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16"/>
          <p:cNvSpPr/>
          <p:nvPr/>
        </p:nvSpPr>
        <p:spPr>
          <a:xfrm flipH="1" rot="10800000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16"/>
          <p:cNvSpPr/>
          <p:nvPr/>
        </p:nvSpPr>
        <p:spPr>
          <a:xfrm rot="-6765946">
            <a:off x="2944145" y="2710934"/>
            <a:ext cx="3118759" cy="4639931"/>
          </a:xfrm>
          <a:custGeom>
            <a:rect b="b" l="l" r="r" t="t"/>
            <a:pathLst>
              <a:path extrusionOk="0" h="4639931" w="3118759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11764"/>
                </a:srgbClr>
              </a:gs>
              <a:gs pos="100000">
                <a:srgbClr val="68BCE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6"/>
          <p:cNvSpPr/>
          <p:nvPr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16"/>
          <p:cNvSpPr txBox="1"/>
          <p:nvPr>
            <p:ph type="title"/>
          </p:nvPr>
        </p:nvSpPr>
        <p:spPr>
          <a:xfrm>
            <a:off x="1383807" y="4611271"/>
            <a:ext cx="9436593" cy="11715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0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88" y="774125"/>
            <a:ext cx="10253823" cy="4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962d639b5_0_14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0</a:t>
            </a:r>
            <a:endParaRPr/>
          </a:p>
        </p:txBody>
      </p:sp>
      <p:graphicFrame>
        <p:nvGraphicFramePr>
          <p:cNvPr id="263" name="Google Shape;263;g30962d639b5_0_14"/>
          <p:cNvGraphicFramePr/>
          <p:nvPr/>
        </p:nvGraphicFramePr>
        <p:xfrm>
          <a:off x="732413" y="25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874125"/>
                <a:gridCol w="874125"/>
                <a:gridCol w="874125"/>
                <a:gridCol w="874125"/>
                <a:gridCol w="2569925"/>
                <a:gridCol w="3006975"/>
                <a:gridCol w="874125"/>
                <a:gridCol w="1110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263:0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16/08/2024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4EDB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Baja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Marcos Ceballos tuvo horas extras en el trabajo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Este</a:t>
                      </a:r>
                      <a:r>
                        <a:rPr lang="es-CL" sz="1000"/>
                        <a:t> retraso la </a:t>
                      </a:r>
                      <a:r>
                        <a:rPr lang="es-CL" sz="1000"/>
                        <a:t>reunión</a:t>
                      </a:r>
                      <a:r>
                        <a:rPr lang="es-CL" sz="1000"/>
                        <a:t> de preparativos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17/08/2024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1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19/08/2024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Chacana </a:t>
                      </a:r>
                      <a:r>
                        <a:rPr lang="es-CL" sz="1000"/>
                        <a:t>estuvo</a:t>
                      </a:r>
                      <a:r>
                        <a:rPr lang="es-CL" sz="1000"/>
                        <a:t> en viaje de negocios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Este</a:t>
                      </a:r>
                      <a:r>
                        <a:rPr lang="es-CL" sz="1000"/>
                        <a:t> retraso la preparación del </a:t>
                      </a:r>
                      <a:r>
                        <a:rPr lang="es-CL" sz="1000"/>
                        <a:t>área</a:t>
                      </a:r>
                      <a:r>
                        <a:rPr lang="es-CL" sz="1000"/>
                        <a:t> de desarrollo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23/08/2024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63:2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64" name="Google Shape;264;g30962d639b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447ec6a6a_0_0"/>
          <p:cNvSpPr txBox="1"/>
          <p:nvPr>
            <p:ph type="title"/>
          </p:nvPr>
        </p:nvSpPr>
        <p:spPr>
          <a:xfrm>
            <a:off x="1371600" y="795526"/>
            <a:ext cx="10241400" cy="6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Roles</a:t>
            </a:r>
            <a:endParaRPr/>
          </a:p>
        </p:txBody>
      </p:sp>
      <p:sp>
        <p:nvSpPr>
          <p:cNvPr id="101" name="Google Shape;101;g31447ec6a6a_0_0"/>
          <p:cNvSpPr/>
          <p:nvPr/>
        </p:nvSpPr>
        <p:spPr>
          <a:xfrm>
            <a:off x="5187475" y="1773750"/>
            <a:ext cx="5646300" cy="8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Gill Sans"/>
                <a:ea typeface="Gill Sans"/>
                <a:cs typeface="Gill Sans"/>
                <a:sym typeface="Gill Sans"/>
              </a:rPr>
              <a:t>Team Scrum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g31447ec6a6a_0_0"/>
          <p:cNvSpPr/>
          <p:nvPr/>
        </p:nvSpPr>
        <p:spPr>
          <a:xfrm>
            <a:off x="842900" y="1773750"/>
            <a:ext cx="3743100" cy="8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g31447ec6a6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97" y="3420024"/>
            <a:ext cx="3042099" cy="7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1447ec6a6a_0_0"/>
          <p:cNvSpPr/>
          <p:nvPr/>
        </p:nvSpPr>
        <p:spPr>
          <a:xfrm>
            <a:off x="1767450" y="4547475"/>
            <a:ext cx="1795200" cy="74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Admisión 2025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5" name="Google Shape;105;g31447ec6a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25" y="2850925"/>
            <a:ext cx="2272500" cy="316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1447ec6a6a_0_0"/>
          <p:cNvPicPr preferRelativeResize="0"/>
          <p:nvPr/>
        </p:nvPicPr>
        <p:blipFill rotWithShape="1">
          <a:blip r:embed="rId5">
            <a:alphaModFix/>
          </a:blip>
          <a:srcRect b="2990" l="0" r="0" t="17271"/>
          <a:stretch/>
        </p:blipFill>
        <p:spPr>
          <a:xfrm>
            <a:off x="8336900" y="2850925"/>
            <a:ext cx="2232900" cy="31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447ec6a6a_0_2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 Sprint 0</a:t>
            </a:r>
            <a:endParaRPr/>
          </a:p>
        </p:txBody>
      </p:sp>
      <p:sp>
        <p:nvSpPr>
          <p:cNvPr id="270" name="Google Shape;270;g31447ec6a6a_0_2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31447ec6a6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50" y="2186975"/>
            <a:ext cx="52681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447ec6a6a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475" y="2212800"/>
            <a:ext cx="5654325" cy="39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1</a:t>
            </a:r>
            <a:endParaRPr/>
          </a:p>
        </p:txBody>
      </p:sp>
      <p:sp>
        <p:nvSpPr>
          <p:cNvPr id="278" name="Google Shape;278;p6"/>
          <p:cNvSpPr txBox="1"/>
          <p:nvPr>
            <p:ph idx="1" type="body"/>
          </p:nvPr>
        </p:nvSpPr>
        <p:spPr>
          <a:xfrm>
            <a:off x="1371600" y="1941650"/>
            <a:ext cx="4633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Duración:  </a:t>
            </a:r>
            <a:r>
              <a:rPr lang="es-CL"/>
              <a:t>4 SEMANA (07/10 - 01/11)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Sitio Web Beca Fácil e Interfaces de usuarios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ybody Medium"/>
              <a:buChar char="•"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En esta fase se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comenzará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 el desarrollo de la plataforma web, con sus funcionalidades principales.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	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500" y="2522825"/>
            <a:ext cx="3616850" cy="3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900" y="1082750"/>
            <a:ext cx="1643174" cy="16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15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15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15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15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15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474243" y="986118"/>
            <a:ext cx="3236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1 - BACKLOG</a:t>
            </a:r>
            <a:endParaRPr/>
          </a:p>
        </p:txBody>
      </p:sp>
      <p:pic>
        <p:nvPicPr>
          <p:cNvPr descr="Ejecutar" id="294" name="Google Shape;2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15"/>
          <p:cNvGraphicFramePr/>
          <p:nvPr/>
        </p:nvGraphicFramePr>
        <p:xfrm>
          <a:off x="4143850" y="18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1361250"/>
                <a:gridCol w="2829975"/>
                <a:gridCol w="1731425"/>
                <a:gridCol w="859750"/>
                <a:gridCol w="1265725"/>
              </a:tblGrid>
              <a:tr h="103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integrante de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necesito ver los resultados obtenidos por todos los alumnos que han realizado el cuestionario.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una interfaz para que permita ver resultados de alumnos.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0:4"/>
                      </a:ext>
                    </a:extLst>
                  </a:tcPr>
                </a:tc>
              </a:tr>
              <a:tr h="137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del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área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Necesito ver el progreso de los alumnos y apoyarlos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una interfaz que permita ver el estado de cada alumno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Chacana,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95:1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17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304" name="Google Shape;304;p17"/>
          <p:cNvPicPr preferRelativeResize="0"/>
          <p:nvPr/>
        </p:nvPicPr>
        <p:blipFill rotWithShape="1">
          <a:blip r:embed="rId3">
            <a:alphaModFix/>
          </a:blip>
          <a:srcRect b="6457" l="0" r="0" t="9587"/>
          <a:stretch/>
        </p:blipFill>
        <p:spPr>
          <a:xfrm>
            <a:off x="-2" y="10"/>
            <a:ext cx="1219200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/>
          <p:nvPr/>
        </p:nvSpPr>
        <p:spPr>
          <a:xfrm flipH="1" rot="10800000">
            <a:off x="0" y="5071729"/>
            <a:ext cx="12192003" cy="178649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7"/>
          <p:cNvSpPr/>
          <p:nvPr/>
        </p:nvSpPr>
        <p:spPr>
          <a:xfrm flipH="1" rot="10800000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17"/>
          <p:cNvSpPr/>
          <p:nvPr/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17"/>
          <p:cNvSpPr/>
          <p:nvPr/>
        </p:nvSpPr>
        <p:spPr>
          <a:xfrm rot="-6765946">
            <a:off x="3120189" y="3385221"/>
            <a:ext cx="2497963" cy="4087997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17"/>
          <p:cNvSpPr txBox="1"/>
          <p:nvPr>
            <p:ph type="title"/>
          </p:nvPr>
        </p:nvSpPr>
        <p:spPr>
          <a:xfrm>
            <a:off x="954157" y="5271715"/>
            <a:ext cx="10145864" cy="7156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1</a:t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038" y="893662"/>
            <a:ext cx="9831924" cy="43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1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18" name="Google Shape;318;p19"/>
          <p:cNvGraphicFramePr/>
          <p:nvPr/>
        </p:nvGraphicFramePr>
        <p:xfrm>
          <a:off x="182975" y="230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905425"/>
                <a:gridCol w="905425"/>
                <a:gridCol w="905425"/>
                <a:gridCol w="905425"/>
                <a:gridCol w="3205975"/>
                <a:gridCol w="2540775"/>
                <a:gridCol w="1552175"/>
                <a:gridCol w="905425"/>
              </a:tblGrid>
              <a:tr h="6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18:0:7"/>
                      </a:ext>
                    </a:extLst>
                  </a:tcPr>
                </a:tc>
              </a:tr>
              <a:tr h="6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26/08/2024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viajar a Valdivia por motivos de trabajo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creación</a:t>
                      </a:r>
                      <a:r>
                        <a:rPr lang="es-CL" sz="1000"/>
                        <a:t> de la base de datos y la </a:t>
                      </a:r>
                      <a:r>
                        <a:rPr lang="es-CL" sz="1000"/>
                        <a:t>formación</a:t>
                      </a:r>
                      <a:r>
                        <a:rPr lang="es-CL" sz="1000"/>
                        <a:t> del sistema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30/08/2024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1:7"/>
                      </a:ext>
                    </a:extLst>
                  </a:tcPr>
                </a:tc>
              </a:tr>
              <a:tr h="7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02/09/2024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5A3286"/>
                          </a:solidFill>
                        </a:rPr>
                        <a:t>Interna</a:t>
                      </a:r>
                      <a:endParaRPr sz="1000">
                        <a:solidFill>
                          <a:srgbClr val="5A328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viajar a </a:t>
                      </a:r>
                      <a:r>
                        <a:rPr lang="es-CL" sz="1000"/>
                        <a:t>Iquique</a:t>
                      </a:r>
                      <a:r>
                        <a:rPr lang="es-CL" sz="1000"/>
                        <a:t> por motivos de trabajo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</a:t>
                      </a:r>
                      <a:r>
                        <a:rPr lang="es-CL" sz="1000"/>
                        <a:t>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creación</a:t>
                      </a:r>
                      <a:r>
                        <a:rPr lang="es-CL" sz="1000"/>
                        <a:t> de la base de datos y la </a:t>
                      </a:r>
                      <a:r>
                        <a:rPr lang="es-CL" sz="1000"/>
                        <a:t>formación</a:t>
                      </a:r>
                      <a:r>
                        <a:rPr lang="es-CL" sz="1000"/>
                        <a:t> del sistema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Resuelto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11/09/2024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2:7"/>
                      </a:ext>
                    </a:extLst>
                  </a:tcPr>
                </a:tc>
              </a:tr>
              <a:tr h="125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11/09/2024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Alta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Externa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Marcos tuve una urgencia familiar por la cual no </a:t>
                      </a:r>
                      <a:r>
                        <a:rPr lang="es-CL" sz="1000"/>
                        <a:t>tenía</a:t>
                      </a:r>
                      <a:r>
                        <a:rPr lang="es-CL" sz="1000"/>
                        <a:t> la </a:t>
                      </a:r>
                      <a:r>
                        <a:rPr lang="es-CL" sz="1000"/>
                        <a:t>posibilidad</a:t>
                      </a:r>
                      <a:r>
                        <a:rPr lang="es-CL" sz="1000"/>
                        <a:t> de avanzar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Esto</a:t>
                      </a:r>
                      <a:r>
                        <a:rPr lang="es-CL" sz="1000"/>
                        <a:t> </a:t>
                      </a:r>
                      <a:r>
                        <a:rPr lang="es-CL" sz="1000"/>
                        <a:t>retrasó</a:t>
                      </a:r>
                      <a:r>
                        <a:rPr lang="es-CL" sz="1000"/>
                        <a:t> el avance en la </a:t>
                      </a:r>
                      <a:r>
                        <a:rPr lang="es-CL" sz="1000"/>
                        <a:t>documentación</a:t>
                      </a:r>
                      <a:r>
                        <a:rPr lang="es-CL" sz="1000"/>
                        <a:t>, causando un gran tiempo muerto para los avances como daily meeting o desarrollo de sprints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B10202"/>
                          </a:solidFill>
                        </a:rPr>
                        <a:t>No se pudo resolver</a:t>
                      </a:r>
                      <a:endParaRPr sz="1000">
                        <a:solidFill>
                          <a:srgbClr val="B1020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27/09/2024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18:3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80a514fe4_0_21"/>
          <p:cNvSpPr txBox="1"/>
          <p:nvPr>
            <p:ph type="title"/>
          </p:nvPr>
        </p:nvSpPr>
        <p:spPr>
          <a:xfrm>
            <a:off x="1371600" y="127701"/>
            <a:ext cx="10241400" cy="64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 Sprint 1</a:t>
            </a:r>
            <a:endParaRPr/>
          </a:p>
        </p:txBody>
      </p:sp>
      <p:sp>
        <p:nvSpPr>
          <p:cNvPr id="325" name="Google Shape;325;g3180a514fe4_0_21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3180a514fe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944950"/>
            <a:ext cx="6679224" cy="3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180a514fe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350" y="1960294"/>
            <a:ext cx="6450649" cy="3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idx="1" type="body"/>
          </p:nvPr>
        </p:nvSpPr>
        <p:spPr>
          <a:xfrm>
            <a:off x="1371600" y="2112275"/>
            <a:ext cx="5329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Duración:  2 SEMANA (21/10 - 01/11)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Sistema de Alertas y Extracción de datos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Una vez que la plataforma este funcional, se debe implementar el sistema de alertas, el cual es la base de la reportabilidad y el seguimiento para el área de admisión.</a:t>
            </a:r>
            <a:endParaRPr/>
          </a:p>
        </p:txBody>
      </p:sp>
      <p:sp>
        <p:nvSpPr>
          <p:cNvPr id="333" name="Google Shape;333;p7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2</a:t>
            </a:r>
            <a:endParaRPr/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00" y="1689225"/>
            <a:ext cx="4382450" cy="4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4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1495425" y="-2559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14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Google Shape;344;p14"/>
          <p:cNvSpPr/>
          <p:nvPr/>
        </p:nvSpPr>
        <p:spPr>
          <a:xfrm flipH="1" rot="5400000">
            <a:off x="-1136375" y="1136400"/>
            <a:ext cx="6346200" cy="40734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91764"/>
                </a:srgbClr>
              </a:gs>
              <a:gs pos="100000">
                <a:srgbClr val="D517CC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Google Shape;345;p14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950E7">
                  <a:alpha val="27843"/>
                </a:srgbClr>
              </a:gs>
              <a:gs pos="2000">
                <a:srgbClr val="2950E7">
                  <a:alpha val="27843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14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1960"/>
                </a:srgbClr>
              </a:gs>
              <a:gs pos="13000">
                <a:srgbClr val="D9D0F8">
                  <a:alpha val="196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14"/>
          <p:cNvSpPr txBox="1"/>
          <p:nvPr>
            <p:ph type="title"/>
          </p:nvPr>
        </p:nvSpPr>
        <p:spPr>
          <a:xfrm>
            <a:off x="474243" y="986118"/>
            <a:ext cx="3236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SPRINT 2 - BACKLOG</a:t>
            </a:r>
            <a:endParaRPr/>
          </a:p>
        </p:txBody>
      </p:sp>
      <p:pic>
        <p:nvPicPr>
          <p:cNvPr descr="Ejecutar" id="348" name="Google Shape;3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3" y="3379707"/>
            <a:ext cx="3249478" cy="32494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14"/>
          <p:cNvGraphicFramePr/>
          <p:nvPr/>
        </p:nvGraphicFramePr>
        <p:xfrm>
          <a:off x="4143850" y="1500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1361275"/>
                <a:gridCol w="2829975"/>
                <a:gridCol w="1731425"/>
                <a:gridCol w="859750"/>
                <a:gridCol w="1265725"/>
              </a:tblGrid>
              <a:tr h="144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Cómo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necesitamos poder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filtrar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colegio los resultados obtenidos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Implementar un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filtro que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permita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seleccionar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sólo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los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resultados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un colegio en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específico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proceso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0:4"/>
                      </a:ext>
                    </a:extLst>
                  </a:tcPr>
                </a:tc>
              </a:tr>
              <a:tr h="144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HT.7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Cómo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Admisión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, necesitamos poder extraer un informe con todos los alumnos que completaron el cuestionario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Implementar un 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botón</a:t>
                      </a: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para poder convertir los datos guardados enla  BD en un Excel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Mauricio Chacana y Marcos Ceballos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proceso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49:1:4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50" name="Google Shape;3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418e991d0_0_27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Google Shape;356;g31418e991d0_0_27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g31418e991d0_0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358" name="Google Shape;358;g31418e991d0_0_27"/>
          <p:cNvPicPr preferRelativeResize="0"/>
          <p:nvPr/>
        </p:nvPicPr>
        <p:blipFill rotWithShape="1">
          <a:blip r:embed="rId3">
            <a:alphaModFix/>
          </a:blip>
          <a:srcRect b="6456" l="0" r="0" t="9587"/>
          <a:stretch/>
        </p:blipFill>
        <p:spPr>
          <a:xfrm>
            <a:off x="-2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1418e991d0_0_27"/>
          <p:cNvSpPr/>
          <p:nvPr/>
        </p:nvSpPr>
        <p:spPr>
          <a:xfrm flipH="1" rot="10800000">
            <a:off x="0" y="5071719"/>
            <a:ext cx="12192000" cy="17865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g31418e991d0_0_27"/>
          <p:cNvSpPr/>
          <p:nvPr/>
        </p:nvSpPr>
        <p:spPr>
          <a:xfrm flipH="1" rot="10800000">
            <a:off x="4038600" y="5071798"/>
            <a:ext cx="8153400" cy="17862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Google Shape;361;g31418e991d0_0_27"/>
          <p:cNvSpPr/>
          <p:nvPr/>
        </p:nvSpPr>
        <p:spPr>
          <a:xfrm flipH="1">
            <a:off x="4076701" y="5071730"/>
            <a:ext cx="8115300" cy="1334400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g31418e991d0_0_27"/>
          <p:cNvSpPr/>
          <p:nvPr/>
        </p:nvSpPr>
        <p:spPr>
          <a:xfrm rot="-6767791">
            <a:off x="3119208" y="3382846"/>
            <a:ext cx="2498980" cy="4089661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g31418e991d0_0_27"/>
          <p:cNvSpPr txBox="1"/>
          <p:nvPr>
            <p:ph type="title"/>
          </p:nvPr>
        </p:nvSpPr>
        <p:spPr>
          <a:xfrm>
            <a:off x="954157" y="5271715"/>
            <a:ext cx="1014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2</a:t>
            </a:r>
            <a:endParaRPr/>
          </a:p>
        </p:txBody>
      </p:sp>
      <p:pic>
        <p:nvPicPr>
          <p:cNvPr id="364" name="Google Shape;364;g31418e991d0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1418e991d0_0_27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906" y="828675"/>
            <a:ext cx="10128195" cy="44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IMPEDIMENT LOG – SPRINT 2</a:t>
            </a:r>
            <a:endParaRPr/>
          </a:p>
        </p:txBody>
      </p:sp>
      <p:sp>
        <p:nvSpPr>
          <p:cNvPr id="371" name="Google Shape;371;p20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72" name="Google Shape;372;p20"/>
          <p:cNvGraphicFramePr/>
          <p:nvPr/>
        </p:nvGraphicFramePr>
        <p:xfrm>
          <a:off x="328613" y="32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{DE7A3EC9-7C37-4D18-9834-2CE80E6C61C3}</a:tableStyleId>
              </a:tblPr>
              <a:tblGrid>
                <a:gridCol w="952500"/>
                <a:gridCol w="952500"/>
                <a:gridCol w="952500"/>
                <a:gridCol w="952500"/>
                <a:gridCol w="2876550"/>
                <a:gridCol w="2828925"/>
                <a:gridCol w="952500"/>
                <a:gridCol w="1066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Código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Prioridad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Tipo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Impedimento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Descripción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¿Resuelto?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Fecha resolución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  <a:extLst>
                      <a:ext uri="http://customooxmlschemas.google.com/">
                        <go:slidesCustomData xmlns:go="http://customooxmlschemas.google.com/" cellId="372:0:7"/>
                      </a:ext>
                    </a:extLst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MCI 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04/10/2024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37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chemeClr val="dk1"/>
                          </a:solidFill>
                        </a:rPr>
                        <a:t>Baja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11734B"/>
                          </a:solidFill>
                        </a:rPr>
                        <a:t>Externa</a:t>
                      </a:r>
                      <a:endParaRPr sz="1000">
                        <a:solidFill>
                          <a:srgbClr val="11734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Mauricio tuvo que trabajar en Santiago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No se pudo realizar la daily meeting y avance del proyecto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>
                          <a:solidFill>
                            <a:srgbClr val="B10202"/>
                          </a:solidFill>
                        </a:rPr>
                        <a:t>No se pudo resolver</a:t>
                      </a:r>
                      <a:endParaRPr sz="1000">
                        <a:solidFill>
                          <a:srgbClr val="B1020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/>
                        <a:t>04/10/2024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72:1:7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373" name="Google Shape;3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950E7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4922D7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2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2950E7">
                  <a:alpha val="34901"/>
                </a:srgbClr>
              </a:gs>
              <a:gs pos="2000">
                <a:srgbClr val="2950E7">
                  <a:alpha val="34901"/>
                </a:srgbClr>
              </a:gs>
              <a:gs pos="67000">
                <a:srgbClr val="4922D7">
                  <a:alpha val="0"/>
                </a:srgbClr>
              </a:gs>
              <a:gs pos="100000">
                <a:srgbClr val="4922D7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D9D0F8">
                  <a:alpha val="0"/>
                </a:srgbClr>
              </a:gs>
              <a:gs pos="39000">
                <a:srgbClr val="D9D0F8">
                  <a:alpha val="0"/>
                </a:srgbClr>
              </a:gs>
              <a:gs pos="100000">
                <a:srgbClr val="178DD5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387926" y="1028701"/>
            <a:ext cx="3472873" cy="15205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CL" sz="3200">
                <a:solidFill>
                  <a:schemeClr val="lt1"/>
                </a:solidFill>
              </a:rPr>
              <a:t>TABLA DE CONTENIDO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4777409" y="1028702"/>
            <a:ext cx="6273972" cy="4843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Contexto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Problemática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Necesidades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Requerimientos funcionales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Requerimientos no funcionales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Solución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Arquitectura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Modelo De Datos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Historias de usuario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Cronograma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Sprints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Sprint Backlogs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Burndown Chart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Impediment logs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Evidencias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Demo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nybody"/>
              <a:buChar char="•"/>
            </a:pPr>
            <a:r>
              <a:rPr lang="es-CL" sz="1800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Conclusiones</a:t>
            </a:r>
            <a:endParaRPr sz="1800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8" name="Google Shape;1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80a514fe4_0_28"/>
          <p:cNvSpPr txBox="1"/>
          <p:nvPr>
            <p:ph type="title"/>
          </p:nvPr>
        </p:nvSpPr>
        <p:spPr>
          <a:xfrm>
            <a:off x="1371600" y="448976"/>
            <a:ext cx="10241400" cy="64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 Sprint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180a514fe4_0_28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3180a514fe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" y="945200"/>
            <a:ext cx="36766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180a514fe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488" y="1094275"/>
            <a:ext cx="48863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180a514fe4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1847" y="1094275"/>
            <a:ext cx="3462150" cy="38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"/>
          <p:cNvSpPr txBox="1"/>
          <p:nvPr>
            <p:ph idx="1" type="body"/>
          </p:nvPr>
        </p:nvSpPr>
        <p:spPr>
          <a:xfrm>
            <a:off x="1371600" y="2112275"/>
            <a:ext cx="51123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Duración:  2 SEMANA (04/11 - 15/11)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Evidencia: </a:t>
            </a: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Plan de pruebas y criterios de aceptación 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00">
                <a:latin typeface="Anybody Medium"/>
                <a:ea typeface="Anybody Medium"/>
                <a:cs typeface="Anybody Medium"/>
                <a:sym typeface="Anybody Medium"/>
              </a:rPr>
              <a:t>Durante este sprint, el equipo se asegura de que todas las funcionalidades desarrolladas cumplan con los requisitos acordados, mientras que el testing se enfoca en identificar y corregir errores, optimizando el rendimiento del sistema.</a:t>
            </a:r>
            <a:endParaRPr sz="1400"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388" name="Google Shape;388;p8"/>
          <p:cNvSpPr txBox="1"/>
          <p:nvPr>
            <p:ph type="title"/>
          </p:nvPr>
        </p:nvSpPr>
        <p:spPr>
          <a:xfrm>
            <a:off x="1371600" y="795525"/>
            <a:ext cx="1024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SPRINT 3</a:t>
            </a:r>
            <a:endParaRPr/>
          </a:p>
        </p:txBody>
      </p:sp>
      <p:pic>
        <p:nvPicPr>
          <p:cNvPr id="389" name="Google Shape;38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535" y="1536824"/>
            <a:ext cx="4847615" cy="36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80a514fe4_0_36"/>
          <p:cNvSpPr txBox="1"/>
          <p:nvPr>
            <p:ph type="title"/>
          </p:nvPr>
        </p:nvSpPr>
        <p:spPr>
          <a:xfrm>
            <a:off x="1371600" y="266577"/>
            <a:ext cx="10241400" cy="60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Sprint 3</a:t>
            </a:r>
            <a:endParaRPr/>
          </a:p>
        </p:txBody>
      </p:sp>
      <p:sp>
        <p:nvSpPr>
          <p:cNvPr id="396" name="Google Shape;396;g3180a514fe4_0_36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3180a514fe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8" y="1273300"/>
            <a:ext cx="338137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180a514fe4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650" y="1219200"/>
            <a:ext cx="38481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180a514fe4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1750" y="1273288"/>
            <a:ext cx="411480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418e991d0_0_40"/>
          <p:cNvSpPr/>
          <p:nvPr/>
        </p:nvSpPr>
        <p:spPr>
          <a:xfrm flipH="1" rot="10800000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g31418e991d0_0_40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g31418e991d0_0_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of an electromagnetic radiation" id="407" name="Google Shape;407;g31418e991d0_0_40"/>
          <p:cNvPicPr preferRelativeResize="0"/>
          <p:nvPr/>
        </p:nvPicPr>
        <p:blipFill rotWithShape="1">
          <a:blip r:embed="rId3">
            <a:alphaModFix/>
          </a:blip>
          <a:srcRect b="6456" l="0" r="0" t="9587"/>
          <a:stretch/>
        </p:blipFill>
        <p:spPr>
          <a:xfrm>
            <a:off x="-2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1418e991d0_0_40"/>
          <p:cNvSpPr/>
          <p:nvPr/>
        </p:nvSpPr>
        <p:spPr>
          <a:xfrm flipH="1" rot="10800000">
            <a:off x="0" y="5071719"/>
            <a:ext cx="12192000" cy="17865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g31418e991d0_0_40"/>
          <p:cNvSpPr/>
          <p:nvPr/>
        </p:nvSpPr>
        <p:spPr>
          <a:xfrm flipH="1" rot="10800000">
            <a:off x="4038600" y="5071798"/>
            <a:ext cx="8153400" cy="1786200"/>
          </a:xfrm>
          <a:prstGeom prst="rect">
            <a:avLst/>
          </a:prstGeom>
          <a:gradFill>
            <a:gsLst>
              <a:gs pos="0">
                <a:srgbClr val="7D95F0">
                  <a:alpha val="0"/>
                </a:srgbClr>
              </a:gs>
              <a:gs pos="99000">
                <a:srgbClr val="D517CC">
                  <a:alpha val="80784"/>
                </a:srgbClr>
              </a:gs>
              <a:gs pos="100000">
                <a:srgbClr val="D517CC">
                  <a:alpha val="80784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0" name="Google Shape;410;g31418e991d0_0_40"/>
          <p:cNvSpPr/>
          <p:nvPr/>
        </p:nvSpPr>
        <p:spPr>
          <a:xfrm flipH="1">
            <a:off x="4076701" y="5071730"/>
            <a:ext cx="8115300" cy="1334400"/>
          </a:xfrm>
          <a:prstGeom prst="rect">
            <a:avLst/>
          </a:prstGeom>
          <a:gradFill>
            <a:gsLst>
              <a:gs pos="0">
                <a:srgbClr val="178DD5">
                  <a:alpha val="15686"/>
                </a:srgbClr>
              </a:gs>
              <a:gs pos="62000">
                <a:srgbClr val="2950E7">
                  <a:alpha val="0"/>
                </a:srgbClr>
              </a:gs>
              <a:gs pos="100000">
                <a:srgbClr val="2950E7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Google Shape;411;g31418e991d0_0_40"/>
          <p:cNvSpPr/>
          <p:nvPr/>
        </p:nvSpPr>
        <p:spPr>
          <a:xfrm rot="-6767791">
            <a:off x="3119208" y="3382846"/>
            <a:ext cx="2498980" cy="4089661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178DD5">
                  <a:alpha val="0"/>
                </a:srgbClr>
              </a:gs>
              <a:gs pos="100000">
                <a:srgbClr val="68BCEF">
                  <a:alpha val="20000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Google Shape;412;g31418e991d0_0_40"/>
          <p:cNvSpPr txBox="1"/>
          <p:nvPr>
            <p:ph type="title"/>
          </p:nvPr>
        </p:nvSpPr>
        <p:spPr>
          <a:xfrm>
            <a:off x="954157" y="5271715"/>
            <a:ext cx="1014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CL">
                <a:solidFill>
                  <a:schemeClr val="lt1"/>
                </a:solidFill>
              </a:rPr>
              <a:t>BURNDOWN CHART SPRINT 3</a:t>
            </a:r>
            <a:endParaRPr/>
          </a:p>
        </p:txBody>
      </p:sp>
      <p:pic>
        <p:nvPicPr>
          <p:cNvPr id="413" name="Google Shape;413;g31418e991d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1418e991d0_0_40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28675"/>
            <a:ext cx="9542401" cy="44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80a514fe4_0_44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g3180a514fe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92" y="797850"/>
            <a:ext cx="4533600" cy="4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/>
          <p:nvPr>
            <p:ph type="title"/>
          </p:nvPr>
        </p:nvSpPr>
        <p:spPr>
          <a:xfrm>
            <a:off x="1371600" y="502550"/>
            <a:ext cx="102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CONCLUSIONES</a:t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1371600" y="1559500"/>
            <a:ext cx="3883200" cy="4332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“Aunque aún estamos en pleno desarrollo del proyecto, hemos logrado avanzar superando varios obstáculos técnicos. Uno de los desafíos más grandes ha sido comprender a fondo las necesidades de los prospectos en cuanto a becas y financiamiento. Sin embargo, hemos aprendido a trabajar en equipo para diseñar una solución que sea interactiva y educativa.”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Marcos Ceballos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6112675" y="1559500"/>
            <a:ext cx="3883200" cy="4332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“El proceso hasta ahora ha sido enriquecedor. Aunque nos hemos enfrentado a dificultades como la integración de distintos módulos y la falta de experiencia con algunas herramientas, la colaboración y la constante búsqueda de soluciones nos han permitido seguir adelante y mejorar en cada sprint.”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Gill Sans"/>
                <a:ea typeface="Gill Sans"/>
                <a:cs typeface="Gill Sans"/>
                <a:sym typeface="Gill Sans"/>
              </a:rPr>
              <a:t>Mauricio Chacana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8" name="Google Shape;4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418e991d0_0_0"/>
          <p:cNvSpPr txBox="1"/>
          <p:nvPr>
            <p:ph type="ctrTitle"/>
          </p:nvPr>
        </p:nvSpPr>
        <p:spPr>
          <a:xfrm>
            <a:off x="1524000" y="1033273"/>
            <a:ext cx="9144000" cy="66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Contexto</a:t>
            </a:r>
            <a:endParaRPr/>
          </a:p>
        </p:txBody>
      </p:sp>
      <p:sp>
        <p:nvSpPr>
          <p:cNvPr id="124" name="Google Shape;124;g31418e991d0_0_0"/>
          <p:cNvSpPr txBox="1"/>
          <p:nvPr>
            <p:ph idx="1" type="subTitle"/>
          </p:nvPr>
        </p:nvSpPr>
        <p:spPr>
          <a:xfrm>
            <a:off x="1524000" y="1854561"/>
            <a:ext cx="9144000" cy="3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B212C"/>
              </a:buClr>
              <a:buSzPts val="1100"/>
              <a:buFont typeface="Arial"/>
              <a:buNone/>
            </a:pPr>
            <a:r>
              <a:rPr lang="es-CL" sz="2000"/>
              <a:t>El proyecto “BecaFácil” busca ayudar a los futuros estudiantes de DuocUC a conocer mejor las becas y financiamientos, para que no tengan </a:t>
            </a:r>
            <a:r>
              <a:rPr lang="es-CL" sz="2000"/>
              <a:t>dificultades</a:t>
            </a:r>
            <a:r>
              <a:rPr lang="es-CL" sz="2000"/>
              <a:t> una vez matriculados.</a:t>
            </a:r>
            <a:endParaRPr sz="1900"/>
          </a:p>
        </p:txBody>
      </p:sp>
      <p:pic>
        <p:nvPicPr>
          <p:cNvPr id="125" name="Google Shape;125;g31418e991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PROBLEMÁTICA</a:t>
            </a:r>
            <a:endParaRPr/>
          </a:p>
        </p:txBody>
      </p:sp>
      <p:sp>
        <p:nvSpPr>
          <p:cNvPr id="131" name="Google Shape;131;p3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Cada año, un número significativo de alumnos se matricula sin tener claridad sobre el proceso de postulación a becas y beneficios económicos, lo que provoca confusión y pérdida de oportunidades. Esta situación afecta a los estudiantes, que no logran cubrir los costos de sus estudios, y a la institución, que ve reducida su matrícula. A esta problemática se suma el desafío de actualizar y comunicar de manera efectiva la información sobre becas y financiamiento, además de orientar a los futuros estudiantes de forma proactiva y personalizada para reducir la pérdida de matrículas debido a la falta de información.</a:t>
            </a:r>
            <a:endParaRPr/>
          </a:p>
        </p:txBody>
      </p:sp>
      <p:pic>
        <p:nvPicPr>
          <p:cNvPr id="132" name="Google Shape;1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4922D7">
                  <a:alpha val="27843"/>
                </a:srgbClr>
              </a:gs>
              <a:gs pos="14000">
                <a:srgbClr val="4922D7">
                  <a:alpha val="27843"/>
                </a:srgbClr>
              </a:gs>
              <a:gs pos="100000">
                <a:srgbClr val="2950E7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10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EF68E9">
                  <a:alpha val="54901"/>
                </a:srgbClr>
              </a:gs>
              <a:gs pos="9000">
                <a:srgbClr val="EF68E9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10"/>
          <p:cNvSpPr/>
          <p:nvPr/>
        </p:nvSpPr>
        <p:spPr>
          <a:xfrm flipH="1"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950E7">
                  <a:alpha val="74901"/>
                </a:srgbClr>
              </a:gs>
              <a:gs pos="100000">
                <a:srgbClr val="EF68E9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0"/>
          <p:cNvSpPr/>
          <p:nvPr/>
        </p:nvSpPr>
        <p:spPr>
          <a:xfrm rot="10800000">
            <a:off x="-1" y="-76200"/>
            <a:ext cx="12192000" cy="6858000"/>
          </a:xfrm>
          <a:prstGeom prst="rect">
            <a:avLst/>
          </a:prstGeom>
          <a:gradFill>
            <a:gsLst>
              <a:gs pos="0">
                <a:srgbClr val="2950E7">
                  <a:alpha val="49803"/>
                </a:srgbClr>
              </a:gs>
              <a:gs pos="49000">
                <a:srgbClr val="2950E7">
                  <a:alpha val="49803"/>
                </a:srgbClr>
              </a:gs>
              <a:gs pos="100000">
                <a:srgbClr val="D517CC">
                  <a:alpha val="73725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10"/>
          <p:cNvSpPr/>
          <p:nvPr/>
        </p:nvSpPr>
        <p:spPr>
          <a:xfrm flipH="1" rot="10800000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rgbClr val="D517CC">
                  <a:alpha val="16862"/>
                </a:srgbClr>
              </a:gs>
              <a:gs pos="85000">
                <a:srgbClr val="4922D7">
                  <a:alpha val="40000"/>
                </a:srgbClr>
              </a:gs>
              <a:gs pos="100000">
                <a:srgbClr val="4922D7">
                  <a:alpha val="4000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0"/>
          <p:cNvSpPr/>
          <p:nvPr/>
        </p:nvSpPr>
        <p:spPr>
          <a:xfrm flipH="1" rot="5400000">
            <a:off x="3459797" y="-2570048"/>
            <a:ext cx="5116298" cy="10256768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8F77E9">
                  <a:alpha val="2745"/>
                </a:srgbClr>
              </a:gs>
              <a:gs pos="7000">
                <a:srgbClr val="8F77E9">
                  <a:alpha val="2745"/>
                </a:srgbClr>
              </a:gs>
              <a:gs pos="100000">
                <a:srgbClr val="8F77E9">
                  <a:alpha val="36862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524000" y="291644"/>
            <a:ext cx="9144000" cy="936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CL" sz="4400">
                <a:solidFill>
                  <a:schemeClr val="lt1"/>
                </a:solidFill>
              </a:rPr>
              <a:t>NECESIDADES</a:t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idx="4294967295" type="subTitle"/>
          </p:nvPr>
        </p:nvSpPr>
        <p:spPr>
          <a:xfrm>
            <a:off x="1524000" y="1854561"/>
            <a:ext cx="9144000" cy="3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Que los futuros alumnos sean capaces de resolver un cuestionario y medir sus conocimientos en cuanto a las becas.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Que el equipo de </a:t>
            </a:r>
            <a:r>
              <a:rPr lang="es-CL">
                <a:solidFill>
                  <a:schemeClr val="lt1"/>
                </a:solidFill>
              </a:rPr>
              <a:t>admisión</a:t>
            </a:r>
            <a:r>
              <a:rPr lang="es-CL">
                <a:solidFill>
                  <a:schemeClr val="lt1"/>
                </a:solidFill>
              </a:rPr>
              <a:t> pueda saber cuales son  los alumnos con peores conocimientos en becas y beneficios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s-CL">
                <a:solidFill>
                  <a:schemeClr val="lt1"/>
                </a:solidFill>
              </a:rPr>
              <a:t>Realizar un contacto con aquellos alumnos para orientarlos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447ec6a6a_0_10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Requerimientos funcionales</a:t>
            </a:r>
            <a:endParaRPr/>
          </a:p>
        </p:txBody>
      </p:sp>
      <p:sp>
        <p:nvSpPr>
          <p:cNvPr id="152" name="Google Shape;152;g31447ec6a6a_0_10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El sistema debe permitir al personal de </a:t>
            </a:r>
            <a:r>
              <a:rPr lang="es-CL"/>
              <a:t>admisión</a:t>
            </a:r>
            <a:r>
              <a:rPr lang="es-CL"/>
              <a:t> acceder a través de un proceso de autenticación (usuario y contraseña).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mostrar un cuestionario con </a:t>
            </a:r>
            <a:r>
              <a:rPr lang="es-CL"/>
              <a:t>información</a:t>
            </a:r>
            <a:r>
              <a:rPr lang="es-CL"/>
              <a:t> relevante de becas y financiamientos.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generar un excel que pueda ser descargado desde el panel de </a:t>
            </a:r>
            <a:r>
              <a:rPr lang="es-CL"/>
              <a:t>admisión</a:t>
            </a:r>
            <a:r>
              <a:rPr lang="es-CL"/>
              <a:t>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ofrecer </a:t>
            </a:r>
            <a:r>
              <a:rPr lang="es-CL"/>
              <a:t>información</a:t>
            </a:r>
            <a:r>
              <a:rPr lang="es-CL"/>
              <a:t> sobre la sede y sus distintos </a:t>
            </a:r>
            <a:r>
              <a:rPr lang="es-CL"/>
              <a:t>puntos</a:t>
            </a:r>
            <a:r>
              <a:rPr lang="es-CL"/>
              <a:t> de </a:t>
            </a:r>
            <a:r>
              <a:rPr lang="es-CL"/>
              <a:t>interés</a:t>
            </a:r>
            <a:r>
              <a:rPr lang="es-CL"/>
              <a:t>.</a:t>
            </a:r>
            <a:endParaRPr/>
          </a:p>
        </p:txBody>
      </p:sp>
      <p:pic>
        <p:nvPicPr>
          <p:cNvPr id="153" name="Google Shape;153;g31447ec6a6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447ec6a6a_0_16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Requerimientos no funcionales</a:t>
            </a:r>
            <a:endParaRPr/>
          </a:p>
        </p:txBody>
      </p:sp>
      <p:sp>
        <p:nvSpPr>
          <p:cNvPr id="159" name="Google Shape;159;g31447ec6a6a_0_16"/>
          <p:cNvSpPr txBox="1"/>
          <p:nvPr>
            <p:ph idx="1" type="body"/>
          </p:nvPr>
        </p:nvSpPr>
        <p:spPr>
          <a:xfrm>
            <a:off x="1371600" y="2112264"/>
            <a:ext cx="102414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El sistema debe ser escalable para soportar un alto volumen de usuarios simultáneamente, especialmente en fechas cercanas a los plazos de postulación.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El sistema debe tener una disponibilidad mínima del 99.5%, especialmente durante los periodos de mayor demanda, como las semanas previas al cierre de postulaciones de becas.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L"/>
              <a:t>Las páginas del sistema deben cargar en un tiempo inferior a 5 segundos en condiciones normales, para asegurar una buena experiencia de usuario.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31447ec6a6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D</a:t>
            </a:r>
            <a:r>
              <a:rPr lang="es-CL"/>
              <a:t>esarrollar un sistema web interactivo y didáctico que permita a los alumnos y prospectos conocer las fechas, requisitos, tipos de becas y opciones de financiamiento disponibles para sus futuras carreras en DuocUC.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L"/>
              <a:t>Esto facilitará la orientación de los estudiantes, incrementará la tasa de matriculación y permitirá a la institución identificar el nivel de conocimiento que poseen los futuros alumnos sobre estos temas. Con esta información, DuocUC podrá reforzar áreas específicas mediante charlas orientadas a becas en instituciones donde se detecte un conocimiento insuficiente, mejorando así la experiencia de los estudiantes desde su ingreso.</a:t>
            </a:r>
            <a:endParaRPr/>
          </a:p>
        </p:txBody>
      </p:sp>
      <p:pic>
        <p:nvPicPr>
          <p:cNvPr id="167" name="Google Shape;1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RiseVTI">
  <a:themeElements>
    <a:clrScheme name="AnalogousFromRegularSeedLeftStep">
      <a:dk1>
        <a:srgbClr val="000000"/>
      </a:dk1>
      <a:lt1>
        <a:srgbClr val="FFFFFF"/>
      </a:lt1>
      <a:dk2>
        <a:srgbClr val="1E1834"/>
      </a:dk2>
      <a:lt2>
        <a:srgbClr val="F0F3F2"/>
      </a:lt2>
      <a:accent1>
        <a:srgbClr val="E7298F"/>
      </a:accent1>
      <a:accent2>
        <a:srgbClr val="D517CC"/>
      </a:accent2>
      <a:accent3>
        <a:srgbClr val="A029E7"/>
      </a:accent3>
      <a:accent4>
        <a:srgbClr val="4922D7"/>
      </a:accent4>
      <a:accent5>
        <a:srgbClr val="2950E7"/>
      </a:accent5>
      <a:accent6>
        <a:srgbClr val="178DD5"/>
      </a:accent6>
      <a:hlink>
        <a:srgbClr val="349C6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2024-10-08T04:26:15Z</dcterms:created>
  <dc:creator>Marcos Ceballos Alarcón</dc:creator>
</cp:coreProperties>
</file>